
<file path=[Content_Types].xml><?xml version="1.0" encoding="utf-8"?>
<Types xmlns="http://schemas.openxmlformats.org/package/2006/content-types">
  <Default Extension="jpeg" ContentType="image/jpeg"/>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handoutMasterIdLst>
    <p:handoutMasterId r:id="rId19"/>
  </p:handoutMasterIdLst>
  <p:sldIdLst>
    <p:sldId id="257" r:id="rId3"/>
    <p:sldId id="258" r:id="rId4"/>
    <p:sldId id="315" r:id="rId5"/>
    <p:sldId id="316" r:id="rId6"/>
    <p:sldId id="319" r:id="rId7"/>
    <p:sldId id="320" r:id="rId8"/>
    <p:sldId id="317" r:id="rId9"/>
    <p:sldId id="322" r:id="rId10"/>
    <p:sldId id="323" r:id="rId11"/>
    <p:sldId id="324" r:id="rId12"/>
    <p:sldId id="318" r:id="rId13"/>
    <p:sldId id="327" r:id="rId14"/>
    <p:sldId id="325" r:id="rId15"/>
    <p:sldId id="326" r:id="rId16"/>
    <p:sldId id="328"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94" y="-96"/>
      </p:cViewPr>
      <p:guideLst>
        <p:guide orient="horz" pos="2160"/>
        <p:guide pos="291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GIF>
</file>

<file path=ppt/media/image3.png>
</file>

<file path=ppt/media/image4.GIF>
</file>

<file path=ppt/media/image5.png>
</file>

<file path=ppt/media/image6.G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4572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9144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3716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18288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9A678811-B549-45B3-81B1-47E6AC5F9402}" type="slidenum">
              <a:rPr lang="en-US" altLang="en-US"/>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214E7FEA-58E0-47EE-AC9C-F31BF7C9F7FE}" type="slidenum">
              <a:rPr lang="en-US" altLang="en-US"/>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smtClean="0"/>
              <a:t>Click to edit Master title style</a:t>
            </a:r>
            <a:endParaRPr lang="en-IN"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20534EEE-6172-4E08-B0F7-A7F46A93D015}" type="slidenum">
              <a:rPr lang="en-US" altLang="en-US"/>
            </a:fld>
            <a:endParaRPr lang="en-US"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A56982BD-E878-4359-9BE2-EF98375094DE}" type="slidenum">
              <a:rPr lang="en-US" altLang="en-US"/>
            </a:fld>
            <a:endParaRPr lang="en-US"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16832"/>
            <a:ext cx="8229600" cy="4560168"/>
          </a:xfrm>
          <a:prstGeom prst="rect">
            <a:avLst/>
          </a:prstGeo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31E38928-F05B-4C42-9226-61EDCAAB8EFB}" type="datetime1">
              <a:rPr lang="en-US" smtClean="0"/>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a:xfrm>
            <a:off x="7956376" y="6477000"/>
            <a:ext cx="1066800" cy="329184"/>
          </a:xfrm>
          <a:prstGeom prst="rect">
            <a:avLst/>
          </a:prstGeom>
        </p:spPr>
        <p:txBody>
          <a:bodyPr/>
          <a:lstStyle/>
          <a:p>
            <a:pPr algn="r"/>
            <a:fld id="{D4C49B74-5DB2-4B03-B1D2-7F6A3C51C318}" type="slidenum">
              <a:rPr lang="en-US" smtClean="0"/>
            </a:fld>
            <a:endParaRPr lang="en-US"/>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825625"/>
            <a:ext cx="7886700" cy="435133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a:xfrm>
            <a:off x="685800" y="3933056"/>
            <a:ext cx="7772400" cy="216294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
        <p:nvSpPr>
          <p:cNvPr id="7" name="Content Placeholder 2"/>
          <p:cNvSpPr>
            <a:spLocks noGrp="1"/>
          </p:cNvSpPr>
          <p:nvPr>
            <p:ph sz="half" idx="13"/>
          </p:nvPr>
        </p:nvSpPr>
        <p:spPr>
          <a:xfrm>
            <a:off x="685800" y="1981200"/>
            <a:ext cx="3814192"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8" name="Content Placeholder 2"/>
          <p:cNvSpPr>
            <a:spLocks noGrp="1"/>
          </p:cNvSpPr>
          <p:nvPr>
            <p:ph sz="half" idx="14"/>
          </p:nvPr>
        </p:nvSpPr>
        <p:spPr>
          <a:xfrm>
            <a:off x="4650432" y="1981200"/>
            <a:ext cx="3807768"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62FBF8E4-576C-4900-8131-5FBCD47137B3}" type="slidenum">
              <a:rPr lang="en-US" altLang="en-US"/>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858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Content Placeholder 3"/>
          <p:cNvSpPr>
            <a:spLocks noGrp="1"/>
          </p:cNvSpPr>
          <p:nvPr>
            <p:ph sz="half" idx="2"/>
          </p:nvPr>
        </p:nvSpPr>
        <p:spPr>
          <a:xfrm>
            <a:off x="46482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524673CD-E789-4B99-849D-7D1DEE88FD01}" type="slidenum">
              <a:rPr lang="en-US" altLang="en-US"/>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Date Placeholder 6"/>
          <p:cNvSpPr>
            <a:spLocks noGrp="1"/>
          </p:cNvSpPr>
          <p:nvPr>
            <p:ph type="dt" sz="half" idx="10"/>
          </p:nvPr>
        </p:nvSpPr>
        <p:spPr/>
        <p:txBody>
          <a:bodyPr/>
          <a:lstStyle>
            <a:lvl1pPr>
              <a:defRPr/>
            </a:lvl1pPr>
          </a:lstStyle>
          <a:p>
            <a:endParaRPr lang="en-US" altLang="en-US"/>
          </a:p>
        </p:txBody>
      </p:sp>
      <p:sp>
        <p:nvSpPr>
          <p:cNvPr id="8" name="Footer Placeholder 7"/>
          <p:cNvSpPr>
            <a:spLocks noGrp="1"/>
          </p:cNvSpPr>
          <p:nvPr>
            <p:ph type="ftr" sz="quarter" idx="11"/>
          </p:nvPr>
        </p:nvSpPr>
        <p:spPr/>
        <p:txBody>
          <a:bodyPr/>
          <a:lstStyle>
            <a:lvl1pPr>
              <a:defRPr/>
            </a:lvl1pPr>
          </a:lstStyle>
          <a:p>
            <a:endParaRPr lang="en-US" altLang="en-US"/>
          </a:p>
        </p:txBody>
      </p:sp>
      <p:sp>
        <p:nvSpPr>
          <p:cNvPr id="9" name="Slide Number Placeholder 8"/>
          <p:cNvSpPr>
            <a:spLocks noGrp="1"/>
          </p:cNvSpPr>
          <p:nvPr>
            <p:ph type="sldNum" sz="quarter" idx="12"/>
          </p:nvPr>
        </p:nvSpPr>
        <p:spPr/>
        <p:txBody>
          <a:bodyPr/>
          <a:lstStyle>
            <a:lvl1pPr>
              <a:defRPr/>
            </a:lvl1pPr>
          </a:lstStyle>
          <a:p>
            <a:fld id="{7B82C466-627A-4535-934D-F77F4C647A2A}" type="slidenum">
              <a:rPr lang="en-US" altLang="en-US"/>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IN" dirty="0"/>
          </a:p>
        </p:txBody>
      </p:sp>
      <p:sp>
        <p:nvSpPr>
          <p:cNvPr id="3" name="Date Placeholder 2"/>
          <p:cNvSpPr>
            <a:spLocks noGrp="1"/>
          </p:cNvSpPr>
          <p:nvPr>
            <p:ph type="dt" sz="half" idx="10"/>
          </p:nvPr>
        </p:nvSpPr>
        <p:spPr/>
        <p:txBody>
          <a:bodyPr/>
          <a:lstStyle>
            <a:lvl1pPr>
              <a:defRPr/>
            </a:lvl1pPr>
          </a:lstStyle>
          <a:p>
            <a:endParaRPr lang="en-US" altLang="en-US"/>
          </a:p>
        </p:txBody>
      </p:sp>
      <p:sp>
        <p:nvSpPr>
          <p:cNvPr id="4" name="Footer Placeholder 3"/>
          <p:cNvSpPr>
            <a:spLocks noGrp="1"/>
          </p:cNvSpPr>
          <p:nvPr>
            <p:ph type="ftr" sz="quarter" idx="11"/>
          </p:nvPr>
        </p:nvSpPr>
        <p:spPr/>
        <p:txBody>
          <a:bodyPr/>
          <a:lstStyle>
            <a:lvl1pPr>
              <a:defRPr/>
            </a:lvl1pPr>
          </a:lstStyle>
          <a:p>
            <a:endParaRPr lang="en-US" altLang="en-US"/>
          </a:p>
        </p:txBody>
      </p:sp>
      <p:sp>
        <p:nvSpPr>
          <p:cNvPr id="5" name="Slide Number Placeholder 4"/>
          <p:cNvSpPr>
            <a:spLocks noGrp="1"/>
          </p:cNvSpPr>
          <p:nvPr>
            <p:ph type="sldNum" sz="quarter" idx="12"/>
          </p:nvPr>
        </p:nvSpPr>
        <p:spPr/>
        <p:txBody>
          <a:bodyPr/>
          <a:lstStyle>
            <a:lvl1pPr>
              <a:defRPr/>
            </a:lvl1pPr>
          </a:lstStyle>
          <a:p>
            <a:fld id="{F559B138-3910-4CB2-9145-1068E3B9E07E}" type="slidenum">
              <a:rPr lang="en-US" altLang="en-US"/>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a:p>
        </p:txBody>
      </p:sp>
      <p:sp>
        <p:nvSpPr>
          <p:cNvPr id="3" name="Footer Placeholder 2"/>
          <p:cNvSpPr>
            <a:spLocks noGrp="1"/>
          </p:cNvSpPr>
          <p:nvPr>
            <p:ph type="ftr" sz="quarter" idx="11"/>
          </p:nvPr>
        </p:nvSpPr>
        <p:spPr/>
        <p:txBody>
          <a:bodyPr/>
          <a:lstStyle>
            <a:lvl1pPr>
              <a:defRPr/>
            </a:lvl1pPr>
          </a:lstStyle>
          <a:p>
            <a:endParaRPr lang="en-US" altLang="en-US"/>
          </a:p>
        </p:txBody>
      </p:sp>
      <p:sp>
        <p:nvSpPr>
          <p:cNvPr id="4" name="Slide Number Placeholder 3"/>
          <p:cNvSpPr>
            <a:spLocks noGrp="1"/>
          </p:cNvSpPr>
          <p:nvPr>
            <p:ph type="sldNum" sz="quarter" idx="12"/>
          </p:nvPr>
        </p:nvSpPr>
        <p:spPr/>
        <p:txBody>
          <a:bodyPr/>
          <a:lstStyle>
            <a:lvl1pPr>
              <a:defRPr/>
            </a:lvl1pPr>
          </a:lstStyle>
          <a:p>
            <a:fld id="{909E207A-2206-4F55-86B7-C4BA7E6C4B55}" type="slidenum">
              <a:rPr lang="en-US" altLang="en-US"/>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9F7BB258-1CFF-4F4F-8C27-AD1703630852}" type="slidenum">
              <a:rPr lang="en-US" altLang="en-US"/>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descr="F:\2 ppt.jp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350" y="0"/>
            <a:ext cx="9131300" cy="2041525"/>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en-US" altLang="en-US" smtClean="0"/>
              <a:t>Click to edit Master title style</a:t>
            </a:r>
            <a:endParaRPr lang="en-US" altLang="en-US" smtClean="0"/>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en-US" smtClean="0"/>
              <a:t>Click to edit Master text styles</a:t>
            </a:r>
            <a:endParaRPr lang="en-US" altLang="en-US" smtClean="0"/>
          </a:p>
          <a:p>
            <a:pPr lvl="1"/>
            <a:r>
              <a:rPr lang="en-US" altLang="en-US" smtClean="0"/>
              <a:t>Second level</a:t>
            </a:r>
            <a:endParaRPr lang="en-US" altLang="en-US" smtClean="0"/>
          </a:p>
          <a:p>
            <a:pPr lvl="2"/>
            <a:r>
              <a:rPr lang="en-US" altLang="en-US" smtClean="0"/>
              <a:t>Third level</a:t>
            </a:r>
            <a:endParaRPr lang="en-US" altLang="en-US" smtClean="0"/>
          </a:p>
          <a:p>
            <a:pPr lvl="3"/>
            <a:r>
              <a:rPr lang="en-US" altLang="en-US" smtClean="0"/>
              <a:t>Fourth level</a:t>
            </a:r>
            <a:endParaRPr lang="en-US" altLang="en-US" smtClean="0"/>
          </a:p>
          <a:p>
            <a:pPr lvl="4"/>
            <a:r>
              <a:rPr lang="en-US" altLang="en-US" smtClean="0"/>
              <a:t>Fifth level</a:t>
            </a:r>
            <a:endParaRPr lang="en-US" altLang="en-US" smtClean="0"/>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atin typeface="Noto Sans Mono CJK JP" panose="020B0500000000000000" charset="-122"/>
                <a:ea typeface="Noto Sans Mono CJK JP" panose="020B0500000000000000" charset="-122"/>
                <a:cs typeface="Noto Sans Mono CJK JP" panose="020B0500000000000000" charset="-122"/>
              </a:defRPr>
            </a:lvl1pPr>
          </a:lstStyle>
          <a:p>
            <a:fld id="{7FAD312C-826E-40DC-8EA2-9106566C605C}" type="slidenum">
              <a:rPr lang="en-US" altLang="en-US"/>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rtl="0" eaLnBrk="1" fontAlgn="base" hangingPunct="1">
        <a:spcBef>
          <a:spcPct val="0"/>
        </a:spcBef>
        <a:spcAft>
          <a:spcPct val="0"/>
        </a:spcAft>
        <a:defRPr sz="4400" kern="1200">
          <a:solidFill>
            <a:schemeClr val="tx2"/>
          </a:solidFill>
          <a:latin typeface="Noto Sans Mono CJK JP" panose="020B0500000000000000" charset="-122"/>
          <a:ea typeface="Noto Sans Mono CJK JP" panose="020B0500000000000000" charset="-122"/>
          <a:cs typeface="Noto Sans Mono CJK JP" panose="020B0500000000000000" charset="-122"/>
        </a:defRPr>
      </a:lvl1pPr>
      <a:lvl2pPr algn="ctr" rtl="0" eaLnBrk="1" fontAlgn="base" hangingPunct="1">
        <a:spcBef>
          <a:spcPct val="0"/>
        </a:spcBef>
        <a:spcAft>
          <a:spcPct val="0"/>
        </a:spcAft>
        <a:defRPr sz="4400">
          <a:solidFill>
            <a:schemeClr val="tx2"/>
          </a:solidFill>
          <a:latin typeface="Times New Roman" panose="02020603050405020304" pitchFamily="18" charset="0"/>
        </a:defRPr>
      </a:lvl2pPr>
      <a:lvl3pPr algn="ctr" rtl="0" eaLnBrk="1" fontAlgn="base" hangingPunct="1">
        <a:spcBef>
          <a:spcPct val="0"/>
        </a:spcBef>
        <a:spcAft>
          <a:spcPct val="0"/>
        </a:spcAft>
        <a:defRPr sz="4400">
          <a:solidFill>
            <a:schemeClr val="tx2"/>
          </a:solidFill>
          <a:latin typeface="Times New Roman" panose="02020603050405020304" pitchFamily="18" charset="0"/>
        </a:defRPr>
      </a:lvl3pPr>
      <a:lvl4pPr algn="ctr" rtl="0" eaLnBrk="1" fontAlgn="base" hangingPunct="1">
        <a:spcBef>
          <a:spcPct val="0"/>
        </a:spcBef>
        <a:spcAft>
          <a:spcPct val="0"/>
        </a:spcAft>
        <a:defRPr sz="4400">
          <a:solidFill>
            <a:schemeClr val="tx2"/>
          </a:solidFill>
          <a:latin typeface="Times New Roman" panose="02020603050405020304" pitchFamily="18" charset="0"/>
        </a:defRPr>
      </a:lvl4pPr>
      <a:lvl5pPr algn="ctr" rtl="0" eaLnBrk="1" fontAlgn="base" hangingPunct="1">
        <a:spcBef>
          <a:spcPct val="0"/>
        </a:spcBef>
        <a:spcAft>
          <a:spcPct val="0"/>
        </a:spcAft>
        <a:defRPr sz="4400">
          <a:solidFill>
            <a:schemeClr val="tx2"/>
          </a:solidFill>
          <a:latin typeface="Times New Roman" panose="02020603050405020304" pitchFamily="18" charset="0"/>
        </a:defRPr>
      </a:lvl5pPr>
      <a:lvl6pPr marL="457200" algn="ctr" rtl="0" eaLnBrk="1" fontAlgn="base" hangingPunct="1">
        <a:spcBef>
          <a:spcPct val="0"/>
        </a:spcBef>
        <a:spcAft>
          <a:spcPct val="0"/>
        </a:spcAft>
        <a:defRPr sz="4400">
          <a:solidFill>
            <a:schemeClr val="tx2"/>
          </a:solidFill>
          <a:latin typeface="Times New Roman" panose="02020603050405020304" pitchFamily="18" charset="0"/>
        </a:defRPr>
      </a:lvl6pPr>
      <a:lvl7pPr marL="914400" algn="ctr" rtl="0" eaLnBrk="1" fontAlgn="base" hangingPunct="1">
        <a:spcBef>
          <a:spcPct val="0"/>
        </a:spcBef>
        <a:spcAft>
          <a:spcPct val="0"/>
        </a:spcAft>
        <a:defRPr sz="4400">
          <a:solidFill>
            <a:schemeClr val="tx2"/>
          </a:solidFill>
          <a:latin typeface="Times New Roman" panose="02020603050405020304" pitchFamily="18" charset="0"/>
        </a:defRPr>
      </a:lvl7pPr>
      <a:lvl8pPr marL="1371600" algn="ctr" rtl="0" eaLnBrk="1" fontAlgn="base" hangingPunct="1">
        <a:spcBef>
          <a:spcPct val="0"/>
        </a:spcBef>
        <a:spcAft>
          <a:spcPct val="0"/>
        </a:spcAft>
        <a:defRPr sz="4400">
          <a:solidFill>
            <a:schemeClr val="tx2"/>
          </a:solidFill>
          <a:latin typeface="Times New Roman" panose="02020603050405020304" pitchFamily="18" charset="0"/>
        </a:defRPr>
      </a:lvl8pPr>
      <a:lvl9pPr marL="1828800" algn="ctr" rtl="0" eaLnBrk="1" fontAlgn="base" hangingPunct="1">
        <a:spcBef>
          <a:spcPct val="0"/>
        </a:spcBef>
        <a:spcAft>
          <a:spcPct val="0"/>
        </a:spcAft>
        <a:defRPr sz="4400">
          <a:solidFill>
            <a:schemeClr val="tx2"/>
          </a:solidFill>
          <a:latin typeface="Times New Roman" panose="02020603050405020304" pitchFamily="18" charset="0"/>
        </a:defRPr>
      </a:lvl9pPr>
    </p:titleStyle>
    <p:bodyStyle>
      <a:lvl1pPr marL="342900" indent="-342900" algn="l" rtl="0" eaLnBrk="1" fontAlgn="base" hangingPunct="1">
        <a:spcBef>
          <a:spcPct val="20000"/>
        </a:spcBef>
        <a:spcAft>
          <a:spcPct val="0"/>
        </a:spcAft>
        <a:buChar char="•"/>
        <a:defRPr sz="3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742950" indent="-285750" algn="l" rtl="0" eaLnBrk="1" fontAlgn="base" hangingPunct="1">
        <a:spcBef>
          <a:spcPct val="20000"/>
        </a:spcBef>
        <a:spcAft>
          <a:spcPct val="0"/>
        </a:spcAft>
        <a:buChar char="–"/>
        <a:defRPr sz="28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1143000" indent="-228600" algn="l" rtl="0" eaLnBrk="1" fontAlgn="base" hangingPunct="1">
        <a:spcBef>
          <a:spcPct val="20000"/>
        </a:spcBef>
        <a:spcAft>
          <a:spcPct val="0"/>
        </a:spcAft>
        <a:buChar char="•"/>
        <a:defRPr sz="24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6002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20574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GIF"/></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GIF"/><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185" y="2428875"/>
            <a:ext cx="7772400" cy="1143000"/>
          </a:xfrm>
        </p:spPr>
        <p:txBody>
          <a:bodyPr/>
          <a:lstStyle/>
          <a:p>
            <a:r>
              <a:rPr lang="en-IN" sz="3600" dirty="0">
                <a:latin typeface="Noto Serif CJK JP" panose="02020400000000000000" charset="-122"/>
                <a:ea typeface="Noto Serif CJK JP" panose="02020400000000000000" charset="-122"/>
              </a:rPr>
              <a:t>Object Oriented Programming Concepts Using C++ &amp; Data Structures</a:t>
            </a:r>
            <a:endParaRPr lang="en-IN" sz="36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755576" y="1772816"/>
            <a:ext cx="7772400" cy="4832176"/>
          </a:xfrm>
        </p:spPr>
        <p:txBody>
          <a:bodyPr/>
          <a:lstStyle/>
          <a:p>
            <a:endParaRPr lang="en-IN" sz="2800" dirty="0" smtClean="0"/>
          </a:p>
          <a:p>
            <a:endParaRPr lang="en-IN" sz="2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6821805" cy="882650"/>
          </a:xfrm>
        </p:spPr>
        <p:txBody>
          <a:bodyPr/>
          <a:lstStyle/>
          <a:p>
            <a:r>
              <a:rPr lang="" altLang="en-US" sz="2800" dirty="0">
                <a:latin typeface="Noto Serif CJK JP" panose="02020400000000000000" charset="-122"/>
                <a:ea typeface="Noto Serif CJK JP" panose="02020400000000000000" charset="-122"/>
              </a:rPr>
              <a:t>C</a:t>
            </a:r>
            <a:r>
              <a:rPr lang="en-US" altLang="en-US" sz="2800" dirty="0">
                <a:latin typeface="Noto Serif CJK JP" panose="02020400000000000000" charset="-122"/>
                <a:ea typeface="Noto Serif CJK JP" panose="02020400000000000000" charset="-122"/>
              </a:rPr>
              <a:t>omplexity Analysis of 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00000"/>
              </a:lnSpc>
            </a:pPr>
            <a:r>
              <a:rPr sz="1800" dirty="0" smtClean="0">
                <a:latin typeface="Noto Serif CJK JP" panose="02020400000000000000" charset="-122"/>
                <a:ea typeface="Noto Serif CJK JP" panose="02020400000000000000" charset="-122"/>
              </a:rPr>
              <a:t>Selection Sort requires two nested for loops to complete itself, one for loop is in the function selectionSort, and inside the first loop we are making a call to another function indexOfMinimum, which has the second(inner) for loop.</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Hence for a given input size of n, following will be the time and space complexity for selection sort algorithm:</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Worst Case  [ Big-O ]: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Best Case  [Big-omega]: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Average  [Big-theta]: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4594860" y="3453765"/>
            <a:ext cx="4004945" cy="137795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in-place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 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in-place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 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607935"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InsertionSort_Avg_case"/>
          <p:cNvPicPr>
            <a:picLocks noChangeAspect="1"/>
          </p:cNvPicPr>
          <p:nvPr/>
        </p:nvPicPr>
        <p:blipFill>
          <a:blip r:embed="rId1"/>
          <a:stretch>
            <a:fillRect/>
          </a:stretch>
        </p:blipFill>
        <p:spPr>
          <a:xfrm>
            <a:off x="554355" y="1595755"/>
            <a:ext cx="8129270" cy="441642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2224405" cy="63373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media/jishnu/CC405AEC405ADCB0/Repositories/Training-Materials/Objected Oriented Programming Concepts Using C++ &amp; Data Structures/Raw Sources/basic-insertion-sort.pngbasic-insertion-sort"/>
          <p:cNvPicPr>
            <a:picLocks noChangeAspect="1"/>
          </p:cNvPicPr>
          <p:nvPr/>
        </p:nvPicPr>
        <p:blipFill>
          <a:blip r:embed="rId1"/>
          <a:srcRect/>
          <a:stretch>
            <a:fillRect/>
          </a:stretch>
        </p:blipFill>
        <p:spPr>
          <a:xfrm>
            <a:off x="2778125" y="575945"/>
            <a:ext cx="5378450" cy="612203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Complexity Analysis of 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Even though insertion sort is efficient, still, if we provide an already sorted array to the insertion sort algorithm, it will still execute the outer for loop, thereby requiring n steps to sort an already sorted array of n elements, which makes its best case time complexity a linear function of n.</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Worst Case Time Complexity [ Big-O ]: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Best Case Time Complexity [Big-omega]: O(n)</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Average Time Complexity [Big-theta]: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IN" sz="2800" dirty="0">
                <a:latin typeface="Noto Serif CJK JP" panose="02020400000000000000" charset="-122"/>
                <a:ea typeface="Noto Serif CJK JP" panose="02020400000000000000" charset="-122"/>
              </a:rPr>
              <a:t>Topics Covered</a:t>
            </a:r>
            <a:endParaRPr lang="en-US" altLang="en-IN"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4518660"/>
          </a:xfrm>
        </p:spPr>
        <p:txBody>
          <a:bodyPr/>
          <a:lstStyle/>
          <a:p>
            <a:pPr>
              <a:lnSpc>
                <a:spcPct val="200000"/>
              </a:lnSpc>
            </a:pPr>
            <a:r>
              <a:rPr lang="en-IN" sz="1800" dirty="0" smtClean="0">
                <a:latin typeface="Noto Serif CJK JP" panose="02020400000000000000" charset="-122"/>
                <a:ea typeface="Noto Serif CJK JP" panose="02020400000000000000" charset="-122"/>
                <a:sym typeface="+mn-ea"/>
              </a:rPr>
              <a:t>Selection </a:t>
            </a:r>
            <a:r>
              <a:rPr lang="en-IN" sz="1800" dirty="0" smtClean="0">
                <a:latin typeface="Noto Serif CJK JP" panose="02020400000000000000" charset="-122"/>
                <a:ea typeface="Noto Serif CJK JP" panose="02020400000000000000" charset="-122"/>
              </a:rPr>
              <a:t>Sort </a:t>
            </a:r>
            <a:endParaRPr lang="en-IN" sz="1800" dirty="0" smtClean="0">
              <a:latin typeface="Noto Serif CJK JP" panose="02020400000000000000" charset="-122"/>
              <a:ea typeface="Noto Serif CJK JP" panose="02020400000000000000" charset="-122"/>
            </a:endParaRPr>
          </a:p>
          <a:p>
            <a:pPr>
              <a:lnSpc>
                <a:spcPct val="200000"/>
              </a:lnSpc>
            </a:pPr>
            <a:r>
              <a:rPr lang="en-US" altLang="en-IN" sz="1800" dirty="0" smtClean="0">
                <a:latin typeface="Noto Serif CJK JP" panose="02020400000000000000" charset="-122"/>
                <a:ea typeface="Noto Serif CJK JP" panose="02020400000000000000" charset="-122"/>
                <a:sym typeface="+mn-ea"/>
              </a:rPr>
              <a:t>I</a:t>
            </a:r>
            <a:r>
              <a:rPr lang="en-IN" sz="1800" dirty="0" smtClean="0">
                <a:latin typeface="Noto Serif CJK JP" panose="02020400000000000000" charset="-122"/>
                <a:ea typeface="Noto Serif CJK JP" panose="02020400000000000000" charset="-122"/>
                <a:sym typeface="+mn-ea"/>
              </a:rPr>
              <a:t>nsertion </a:t>
            </a:r>
            <a:r>
              <a:rPr lang="en-US" altLang="en-IN" sz="1800" dirty="0" smtClean="0">
                <a:latin typeface="Noto Serif CJK JP" panose="02020400000000000000" charset="-122"/>
                <a:ea typeface="Noto Serif CJK JP" panose="02020400000000000000" charset="-122"/>
                <a:sym typeface="+mn-ea"/>
              </a:rPr>
              <a:t>Sort</a:t>
            </a:r>
            <a:endParaRPr lang="en-IN" sz="1800" dirty="0" smtClean="0">
              <a:latin typeface="Noto Serif CJK JP" panose="02020400000000000000" charset="-122"/>
              <a:ea typeface="Noto Serif CJK JP" panose="02020400000000000000" charset="-122"/>
              <a:sym typeface="+mn-ea"/>
            </a:endParaRPr>
          </a:p>
          <a:p>
            <a:pPr>
              <a:lnSpc>
                <a:spcPct val="200000"/>
              </a:lnSpc>
            </a:pPr>
            <a:r>
              <a:rPr lang="en-IN" sz="1800" dirty="0" smtClean="0">
                <a:latin typeface="Noto Serif CJK JP" panose="02020400000000000000" charset="-122"/>
                <a:ea typeface="Noto Serif CJK JP" panose="02020400000000000000" charset="-122"/>
                <a:sym typeface="+mn-ea"/>
              </a:rPr>
              <a:t>Bubble </a:t>
            </a:r>
            <a:r>
              <a:rPr lang="en-US" altLang="en-IN" sz="1800" dirty="0" smtClean="0">
                <a:latin typeface="Noto Serif CJK JP" panose="02020400000000000000" charset="-122"/>
                <a:ea typeface="Noto Serif CJK JP" panose="02020400000000000000" charset="-122"/>
                <a:sym typeface="+mn-ea"/>
              </a:rPr>
              <a:t>S</a:t>
            </a:r>
            <a:r>
              <a:rPr lang="en-IN" sz="1800" dirty="0" smtClean="0">
                <a:latin typeface="Noto Serif CJK JP" panose="02020400000000000000" charset="-122"/>
                <a:ea typeface="Noto Serif CJK JP" panose="02020400000000000000" charset="-122"/>
                <a:sym typeface="+mn-ea"/>
              </a:rPr>
              <a:t>ort</a:t>
            </a:r>
            <a:endParaRPr lang="en-IN" sz="1800" dirty="0" smtClean="0">
              <a:latin typeface="Noto Serif CJK JP" panose="02020400000000000000" charset="-122"/>
              <a:ea typeface="Noto Serif CJK JP" panose="02020400000000000000" charset="-122"/>
            </a:endParaRPr>
          </a:p>
          <a:p>
            <a:pPr>
              <a:lnSpc>
                <a:spcPct val="200000"/>
              </a:lnSpc>
            </a:pPr>
            <a:r>
              <a:rPr lang="en-IN" sz="1800" dirty="0" smtClean="0">
                <a:latin typeface="Noto Serif CJK JP" panose="02020400000000000000" charset="-122"/>
                <a:ea typeface="Noto Serif CJK JP" panose="02020400000000000000" charset="-122"/>
              </a:rPr>
              <a:t>Merge </a:t>
            </a:r>
            <a:r>
              <a:rPr lang="en-US" altLang="en-IN" sz="1800" dirty="0" smtClean="0">
                <a:latin typeface="Noto Serif CJK JP" panose="02020400000000000000" charset="-122"/>
                <a:ea typeface="Noto Serif CJK JP" panose="02020400000000000000" charset="-122"/>
              </a:rPr>
              <a:t>Sort</a:t>
            </a:r>
            <a:endParaRPr lang="en-IN" sz="1800" dirty="0" smtClean="0">
              <a:latin typeface="Noto Serif CJK JP" panose="02020400000000000000" charset="-122"/>
              <a:ea typeface="Noto Serif CJK JP" panose="02020400000000000000" charset="-122"/>
            </a:endParaRPr>
          </a:p>
          <a:p>
            <a:pPr>
              <a:lnSpc>
                <a:spcPct val="200000"/>
              </a:lnSpc>
            </a:pPr>
            <a:r>
              <a:rPr lang="en-IN" sz="1800" dirty="0" smtClean="0">
                <a:latin typeface="Noto Serif CJK JP" panose="02020400000000000000" charset="-122"/>
                <a:ea typeface="Noto Serif CJK JP" panose="02020400000000000000" charset="-122"/>
              </a:rPr>
              <a:t>Quick </a:t>
            </a:r>
            <a:r>
              <a:rPr lang="en-US" altLang="en-IN" sz="1800" dirty="0" smtClean="0">
                <a:latin typeface="Noto Serif CJK JP" panose="02020400000000000000" charset="-122"/>
                <a:ea typeface="Noto Serif CJK JP" panose="02020400000000000000" charset="-122"/>
              </a:rPr>
              <a:t>Sort</a:t>
            </a:r>
            <a:r>
              <a:rPr lang="en-IN" sz="1800" dirty="0" smtClean="0">
                <a:latin typeface="Noto Serif CJK JP" panose="02020400000000000000" charset="-122"/>
                <a:ea typeface="Noto Serif CJK JP" panose="02020400000000000000" charset="-122"/>
              </a:rPr>
              <a:t> </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Sorting</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4518660"/>
          </a:xfrm>
        </p:spPr>
        <p:txBody>
          <a:bodyPr/>
          <a:lstStyle/>
          <a:p>
            <a:pPr>
              <a:lnSpc>
                <a:spcPct val="150000"/>
              </a:lnSpc>
            </a:pPr>
            <a:r>
              <a:rPr lang="en-IN" sz="1800" dirty="0" smtClean="0">
                <a:latin typeface="Noto Serif CJK JP" panose="02020400000000000000" charset="-122"/>
                <a:ea typeface="Noto Serif CJK JP" panose="02020400000000000000" charset="-122"/>
              </a:rPr>
              <a:t>Sorting refers to arranging data in a particular format. Sorting algorithm specifies the way to arrange data in a particular order. Most common orders are in numerical or lexicographical order.</a:t>
            </a:r>
            <a:endParaRPr 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Adaptive and Non-Adaptive Sorting Algorithm</a:t>
            </a:r>
            <a:endParaRPr lang="en-US" alt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A sorting algorithm is said to be adaptive, if it takes advantage of already 'sorted' elements in the list that is to be sorted. That is, while sorting if the source list has some element already sorted, adaptive algorithms will take this into account and will try not to re-order them.</a:t>
            </a:r>
            <a:endParaRPr lang="en-US" altLang="en-IN" sz="1800" dirty="0" smtClean="0">
              <a:latin typeface="Noto Serif CJK JP" panose="02020400000000000000" charset="-122"/>
              <a:ea typeface="Noto Serif CJK JP" panose="02020400000000000000" charset="-122"/>
            </a:endParaRPr>
          </a:p>
          <a:p>
            <a:pPr>
              <a:lnSpc>
                <a:spcPct val="150000"/>
              </a:lnSpc>
            </a:pPr>
            <a:endParaRPr lang="en-US" alt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A non-adaptive algorithm is one which does not take into account the elements which are already sorted. They try to force every single element to be re-ordered to confirm their sortedness</a:t>
            </a:r>
            <a:endParaRPr lang="en-US" alt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25" y="100965"/>
            <a:ext cx="3379470"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30825"/>
          </a:xfrm>
        </p:spPr>
        <p:txBody>
          <a:bodyPr/>
          <a:lstStyle/>
          <a:p>
            <a:pPr>
              <a:lnSpc>
                <a:spcPct val="150000"/>
              </a:lnSpc>
            </a:pPr>
            <a:r>
              <a:rPr lang="" altLang="en-IN" sz="1800" dirty="0" smtClean="0">
                <a:latin typeface="Noto Serif CJK JP" panose="02020400000000000000" charset="-122"/>
                <a:ea typeface="Noto Serif CJK JP" panose="02020400000000000000" charset="-122"/>
              </a:rPr>
              <a:t>C</a:t>
            </a:r>
            <a:r>
              <a:rPr lang="en-IN" sz="1800" dirty="0" smtClean="0">
                <a:latin typeface="Noto Serif CJK JP" panose="02020400000000000000" charset="-122"/>
                <a:ea typeface="Noto Serif CJK JP" panose="02020400000000000000" charset="-122"/>
              </a:rPr>
              <a:t>omparison-based algorithm in which each pair of adjacent elements is compared </a:t>
            </a:r>
            <a:endParaRPr lang="en-IN" sz="1800" dirty="0" smtClean="0">
              <a:latin typeface="Noto Serif CJK JP" panose="02020400000000000000" charset="-122"/>
              <a:ea typeface="Noto Serif CJK JP" panose="02020400000000000000" charset="-122"/>
            </a:endParaRPr>
          </a:p>
          <a:p>
            <a:pPr>
              <a:lnSpc>
                <a:spcPct val="150000"/>
              </a:lnSpc>
            </a:pPr>
            <a:r>
              <a:rPr lang="" altLang="en-IN" sz="1800" dirty="0" smtClean="0">
                <a:latin typeface="Noto Serif CJK JP" panose="02020400000000000000" charset="-122"/>
                <a:ea typeface="Noto Serif CJK JP" panose="02020400000000000000" charset="-122"/>
              </a:rPr>
              <a:t>E</a:t>
            </a:r>
            <a:r>
              <a:rPr lang="en-IN" sz="1800" dirty="0" smtClean="0">
                <a:latin typeface="Noto Serif CJK JP" panose="02020400000000000000" charset="-122"/>
                <a:ea typeface="Noto Serif CJK JP" panose="02020400000000000000" charset="-122"/>
              </a:rPr>
              <a:t>lements are swapped if they are not in order.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If we have total n elements, then we need to repeat this process for n-1 times.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known as bubble sort, because with every complete iteration the largest element in the given array, bubbles up towards the last place or the highest index, just like a water bubble rises up to the water surface.</a:t>
            </a:r>
            <a:endParaRPr lang="en-IN" sz="1800" dirty="0" smtClean="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3481705" y="212725"/>
            <a:ext cx="3736340" cy="103124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40" y="26670"/>
            <a:ext cx="3861435"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pic>
        <p:nvPicPr>
          <p:cNvPr id="4" name="Content Placeholder 3" descr="basic-bubble-sort"/>
          <p:cNvPicPr>
            <a:picLocks noChangeAspect="1"/>
          </p:cNvPicPr>
          <p:nvPr>
            <p:ph idx="1"/>
          </p:nvPr>
        </p:nvPicPr>
        <p:blipFill>
          <a:blip r:embed="rId1"/>
          <a:stretch>
            <a:fillRect/>
          </a:stretch>
        </p:blipFill>
        <p:spPr>
          <a:xfrm>
            <a:off x="743585" y="1169670"/>
            <a:ext cx="7738745" cy="5330825"/>
          </a:xfrm>
          <a:prstGeom prst="rect">
            <a:avLst/>
          </a:prstGeom>
        </p:spPr>
      </p:pic>
      <p:pic>
        <p:nvPicPr>
          <p:cNvPr id="5" name="Picture 4" descr="BubbleSort_Avg_case"/>
          <p:cNvPicPr>
            <a:picLocks noChangeAspect="1"/>
          </p:cNvPicPr>
          <p:nvPr/>
        </p:nvPicPr>
        <p:blipFill>
          <a:blip r:embed="rId2"/>
          <a:stretch>
            <a:fillRect/>
          </a:stretch>
        </p:blipFill>
        <p:spPr>
          <a:xfrm>
            <a:off x="3442970" y="111125"/>
            <a:ext cx="3509010" cy="974725"/>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Complexity Analysis of 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p:nvPr>
            <p:ph idx="1"/>
          </p:nvPr>
        </p:nvSpPr>
        <p:spPr>
          <a:xfrm>
            <a:off x="685800" y="1210310"/>
            <a:ext cx="7772400" cy="4885690"/>
          </a:xfrm>
        </p:spPr>
        <p:txBody>
          <a:bodyPr/>
          <a:p>
            <a:r>
              <a:rPr lang="en-US" sz="1800">
                <a:latin typeface="Noto Serif CJK JP" panose="02020400000000000000" charset="-122"/>
                <a:ea typeface="Noto Serif CJK JP" panose="02020400000000000000" charset="-122"/>
              </a:rPr>
              <a:t>n-1 comparisons will be done in the 1st pass, n-2 in 2nd pass, n-3 in 3rd pass and so on. So the total number of comparisons will be,</a:t>
            </a:r>
            <a:endParaRPr lang="en-US" sz="1800">
              <a:latin typeface="Noto Serif CJK JP" panose="02020400000000000000" charset="-122"/>
              <a:ea typeface="Noto Serif CJK JP" panose="02020400000000000000" charset="-122"/>
            </a:endParaRPr>
          </a:p>
          <a:p>
            <a:pPr lvl="1"/>
            <a:r>
              <a:rPr lang="en-US" sz="1575">
                <a:latin typeface="FreeMono" panose="020F0409020205020404" charset="0"/>
                <a:ea typeface="FreeMono" panose="020F0409020205020404" charset="0"/>
              </a:rPr>
              <a:t>(n-1) + (n-2) + (n-3) + ..... + 3 + 2 + 1</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Sum = n(n-1)/2</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i.e O(n</a:t>
            </a:r>
            <a:r>
              <a:rPr lang="en-US" sz="1575" baseline="30000">
                <a:latin typeface="FreeMono" panose="020F0409020205020404" charset="0"/>
                <a:ea typeface="FreeMono" panose="020F0409020205020404" charset="0"/>
              </a:rPr>
              <a:t>2</a:t>
            </a:r>
            <a:r>
              <a:rPr lang="en-US" sz="1575">
                <a:latin typeface="FreeMono" panose="020F0409020205020404" charset="0"/>
                <a:ea typeface="FreeMono" panose="020F0409020205020404" charset="0"/>
              </a:rPr>
              <a:t>)</a:t>
            </a:r>
            <a:endParaRPr lang="en-US" sz="1575">
              <a:latin typeface="FreeMono" panose="020F0409020205020404" charset="0"/>
              <a:ea typeface="FreeMono" panose="020F0409020205020404" charset="0"/>
            </a:endParaRPr>
          </a:p>
          <a:p>
            <a:pPr lvl="1"/>
            <a:endParaRPr lang="en-US" sz="1575">
              <a:latin typeface="FreeMono" panose="020F0409020205020404" charset="0"/>
              <a:ea typeface="FreeMono" panose="020F0409020205020404" charset="0"/>
            </a:endParaRPr>
          </a:p>
          <a:p>
            <a:pPr lvl="0"/>
            <a:r>
              <a:rPr lang="en-US" sz="1800">
                <a:latin typeface="Noto Serif CJK JP" panose="02020400000000000000" charset="-122"/>
                <a:ea typeface="Noto Serif CJK JP" panose="02020400000000000000" charset="-122"/>
              </a:rPr>
              <a:t>Worst Case [ Big-O ]: O(n2)</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[Big-omega]: O(n)</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Average </a:t>
            </a:r>
            <a:r>
              <a:rPr lang="" altLang="en-US" sz="1800">
                <a:latin typeface="Noto Serif CJK JP" panose="02020400000000000000" charset="-122"/>
                <a:ea typeface="Noto Serif CJK JP" panose="02020400000000000000" charset="-122"/>
              </a:rPr>
              <a:t>Case</a:t>
            </a:r>
            <a:r>
              <a:rPr lang="en-US" sz="1800">
                <a:latin typeface="Noto Serif CJK JP" panose="02020400000000000000" charset="-122"/>
                <a:ea typeface="Noto Serif CJK JP" panose="02020400000000000000" charset="-122"/>
              </a:rPr>
              <a:t> [Big-theta]: O(n2)</a:t>
            </a:r>
            <a:endParaRPr lang="en-US" sz="1800">
              <a:latin typeface="Noto Serif CJK JP" panose="02020400000000000000" charset="-122"/>
              <a:ea typeface="Noto Serif CJK JP" panose="02020400000000000000" charset="-122"/>
            </a:endParaRPr>
          </a:p>
          <a:p>
            <a:pPr lvl="0"/>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time complexity will be O(n), it is when the list is already sorted.</a:t>
            </a:r>
            <a:endParaRPr lang="en-US" sz="180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4576445" y="2757805"/>
            <a:ext cx="4163695" cy="134302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en-IN" sz="1800" dirty="0" smtClean="0">
                <a:latin typeface="Noto Serif CJK JP" panose="02020400000000000000" charset="-122"/>
                <a:ea typeface="Noto Serif CJK JP" panose="02020400000000000000" charset="-122"/>
              </a:rPr>
              <a:t>in-place comparison-based algorithm in which the list is divided into two parts, the sorted part at the left end and the unsorted part at the right end.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Initially, the sorted part is empty and the unsorted part is the entire list.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smallest element is selected from the unsorted array and swapped with the leftmost element, and that element becomes a part of the sorted array. This process continues moving unsorted array boundary by one element to the right.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complexities are of Ο(n2), where n is the number of items.</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 altLang="en-IN" sz="1800" dirty="0" smtClean="0">
                <a:latin typeface="Noto Serif CJK JP" panose="02020400000000000000" charset="-122"/>
                <a:ea typeface="Noto Serif CJK JP" panose="02020400000000000000" charset="-122"/>
              </a:rPr>
              <a:t>T</a:t>
            </a:r>
            <a:r>
              <a:rPr lang="en-IN" sz="1800" dirty="0" smtClean="0">
                <a:latin typeface="Noto Serif CJK JP" panose="02020400000000000000" charset="-122"/>
                <a:ea typeface="Noto Serif CJK JP" panose="02020400000000000000" charset="-122"/>
              </a:rPr>
              <a:t>his algorithm will first find the smallest element in the array and swap it with the element in the first position, then it will find the second smallest element and swap it with the element in the second position, and it will keep on doing this until the entire array is sorted.</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called selection sort because it repeatedly selects the next-smallest element and swaps it into the right place.</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521075" y="798195"/>
            <a:ext cx="4041775" cy="1390650"/>
          </a:xfrm>
          <a:prstGeom prst="rect">
            <a:avLst/>
          </a:prstGeom>
        </p:spPr>
      </p:pic>
      <p:pic>
        <p:nvPicPr>
          <p:cNvPr id="6" name="Picture 5" descr="simple-selection-sort"/>
          <p:cNvPicPr>
            <a:picLocks noChangeAspect="1"/>
          </p:cNvPicPr>
          <p:nvPr/>
        </p:nvPicPr>
        <p:blipFill>
          <a:blip r:embed="rId2"/>
          <a:stretch>
            <a:fillRect/>
          </a:stretch>
        </p:blipFill>
        <p:spPr>
          <a:xfrm>
            <a:off x="694055" y="2662555"/>
            <a:ext cx="7485380" cy="350202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1">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5041</Words>
  <Application>WPS Presentation</Application>
  <PresentationFormat>On-screen Show (4:3)</PresentationFormat>
  <Paragraphs>99</Paragraphs>
  <Slides>15</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15</vt:i4>
      </vt:variant>
    </vt:vector>
  </HeadingPairs>
  <TitlesOfParts>
    <vt:vector size="28" baseType="lpstr">
      <vt:lpstr>Arial</vt:lpstr>
      <vt:lpstr>SimSun</vt:lpstr>
      <vt:lpstr>Wingdings</vt:lpstr>
      <vt:lpstr>Times New Roman</vt:lpstr>
      <vt:lpstr>Noto Sans Mono CJK JP</vt:lpstr>
      <vt:lpstr>Noto Serif CJK JP</vt:lpstr>
      <vt:lpstr>微软雅黑</vt:lpstr>
      <vt:lpstr>Droid Sans Fallback</vt:lpstr>
      <vt:lpstr>Arial Unicode MS</vt:lpstr>
      <vt:lpstr>Calibri</vt:lpstr>
      <vt:lpstr>DejaVu Sans</vt:lpstr>
      <vt:lpstr>FreeMono</vt:lpstr>
      <vt:lpstr>Presentation1</vt:lpstr>
      <vt:lpstr>Object Oriented Programming Concepts Using C++ &amp; Data Structures</vt:lpstr>
      <vt:lpstr>Topics Covered</vt:lpstr>
      <vt:lpstr>Sorting</vt:lpstr>
      <vt:lpstr>Bubble Sort</vt:lpstr>
      <vt:lpstr>Bubble Sort</vt:lpstr>
      <vt:lpstr>Bubble Sort</vt:lpstr>
      <vt:lpstr>Selection Sort</vt:lpstr>
      <vt:lpstr>Selection Sort</vt:lpstr>
      <vt:lpstr>Selection Sort</vt:lpstr>
      <vt:lpstr>Selection Sort</vt:lpstr>
      <vt:lpstr>Insertion Sort</vt:lpstr>
      <vt:lpstr>Insertion Sort</vt:lpstr>
      <vt:lpstr>Insertion Sort</vt:lpstr>
      <vt:lpstr>Insertion Sort</vt:lpstr>
      <vt:lpstr>Insertion Sort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jishnu</cp:lastModifiedBy>
  <cp:revision>95</cp:revision>
  <dcterms:created xsi:type="dcterms:W3CDTF">2019-07-11T17:54:26Z</dcterms:created>
  <dcterms:modified xsi:type="dcterms:W3CDTF">2019-07-11T17:54:26Z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1033-11.1.0.8392</vt:lpwstr>
  </property>
</Properties>
</file>

<file path=docProps/thumbnail.jpeg>
</file>